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e Folkertsma" userId="68a55c19-9a17-4414-b444-0b2d877441c3" providerId="ADAL" clId="{87D5EB64-A468-41E3-B21B-F7ABA0310EF2}"/>
    <pc:docChg chg="modSld">
      <pc:chgData name="Anne Folkertsma" userId="68a55c19-9a17-4414-b444-0b2d877441c3" providerId="ADAL" clId="{87D5EB64-A468-41E3-B21B-F7ABA0310EF2}" dt="2021-05-10T14:52:37.421" v="13" actId="20577"/>
      <pc:docMkLst>
        <pc:docMk/>
      </pc:docMkLst>
      <pc:sldChg chg="modSp mod">
        <pc:chgData name="Anne Folkertsma" userId="68a55c19-9a17-4414-b444-0b2d877441c3" providerId="ADAL" clId="{87D5EB64-A468-41E3-B21B-F7ABA0310EF2}" dt="2021-05-10T14:51:31.339" v="0" actId="20577"/>
        <pc:sldMkLst>
          <pc:docMk/>
          <pc:sldMk cId="3084582780" sldId="257"/>
        </pc:sldMkLst>
        <pc:spChg chg="mod">
          <ac:chgData name="Anne Folkertsma" userId="68a55c19-9a17-4414-b444-0b2d877441c3" providerId="ADAL" clId="{87D5EB64-A468-41E3-B21B-F7ABA0310EF2}" dt="2021-05-10T14:51:31.339" v="0" actId="20577"/>
          <ac:spMkLst>
            <pc:docMk/>
            <pc:sldMk cId="3084582780" sldId="257"/>
            <ac:spMk id="3" creationId="{AA827142-FB85-4369-AD50-94FBEB1245F9}"/>
          </ac:spMkLst>
        </pc:spChg>
      </pc:sldChg>
      <pc:sldChg chg="modSp mod">
        <pc:chgData name="Anne Folkertsma" userId="68a55c19-9a17-4414-b444-0b2d877441c3" providerId="ADAL" clId="{87D5EB64-A468-41E3-B21B-F7ABA0310EF2}" dt="2021-05-10T14:51:50.414" v="4" actId="20577"/>
        <pc:sldMkLst>
          <pc:docMk/>
          <pc:sldMk cId="72343798" sldId="261"/>
        </pc:sldMkLst>
        <pc:spChg chg="mod">
          <ac:chgData name="Anne Folkertsma" userId="68a55c19-9a17-4414-b444-0b2d877441c3" providerId="ADAL" clId="{87D5EB64-A468-41E3-B21B-F7ABA0310EF2}" dt="2021-05-10T14:51:50.414" v="4" actId="20577"/>
          <ac:spMkLst>
            <pc:docMk/>
            <pc:sldMk cId="72343798" sldId="261"/>
            <ac:spMk id="3" creationId="{E0EF85E8-7B09-4AE7-9B00-ECC7B11780E7}"/>
          </ac:spMkLst>
        </pc:spChg>
      </pc:sldChg>
      <pc:sldChg chg="modSp mod">
        <pc:chgData name="Anne Folkertsma" userId="68a55c19-9a17-4414-b444-0b2d877441c3" providerId="ADAL" clId="{87D5EB64-A468-41E3-B21B-F7ABA0310EF2}" dt="2021-05-10T14:52:12.681" v="11" actId="20577"/>
        <pc:sldMkLst>
          <pc:docMk/>
          <pc:sldMk cId="3868825046" sldId="262"/>
        </pc:sldMkLst>
        <pc:spChg chg="mod">
          <ac:chgData name="Anne Folkertsma" userId="68a55c19-9a17-4414-b444-0b2d877441c3" providerId="ADAL" clId="{87D5EB64-A468-41E3-B21B-F7ABA0310EF2}" dt="2021-05-10T14:52:12.681" v="11" actId="20577"/>
          <ac:spMkLst>
            <pc:docMk/>
            <pc:sldMk cId="3868825046" sldId="262"/>
            <ac:spMk id="3" creationId="{8C223241-B0D2-492F-B8CF-15A0F3D1AE54}"/>
          </ac:spMkLst>
        </pc:spChg>
      </pc:sldChg>
      <pc:sldChg chg="modSp mod">
        <pc:chgData name="Anne Folkertsma" userId="68a55c19-9a17-4414-b444-0b2d877441c3" providerId="ADAL" clId="{87D5EB64-A468-41E3-B21B-F7ABA0310EF2}" dt="2021-05-10T14:52:29.234" v="12" actId="20577"/>
        <pc:sldMkLst>
          <pc:docMk/>
          <pc:sldMk cId="1651176479" sldId="267"/>
        </pc:sldMkLst>
        <pc:spChg chg="mod">
          <ac:chgData name="Anne Folkertsma" userId="68a55c19-9a17-4414-b444-0b2d877441c3" providerId="ADAL" clId="{87D5EB64-A468-41E3-B21B-F7ABA0310EF2}" dt="2021-05-10T14:52:29.234" v="12" actId="20577"/>
          <ac:spMkLst>
            <pc:docMk/>
            <pc:sldMk cId="1651176479" sldId="267"/>
            <ac:spMk id="3" creationId="{495CAD49-D283-4202-ABE5-4DB078203327}"/>
          </ac:spMkLst>
        </pc:spChg>
      </pc:sldChg>
      <pc:sldChg chg="modSp mod">
        <pc:chgData name="Anne Folkertsma" userId="68a55c19-9a17-4414-b444-0b2d877441c3" providerId="ADAL" clId="{87D5EB64-A468-41E3-B21B-F7ABA0310EF2}" dt="2021-05-10T14:52:37.421" v="13" actId="20577"/>
        <pc:sldMkLst>
          <pc:docMk/>
          <pc:sldMk cId="1282246491" sldId="269"/>
        </pc:sldMkLst>
        <pc:spChg chg="mod">
          <ac:chgData name="Anne Folkertsma" userId="68a55c19-9a17-4414-b444-0b2d877441c3" providerId="ADAL" clId="{87D5EB64-A468-41E3-B21B-F7ABA0310EF2}" dt="2021-05-10T14:52:37.421" v="13" actId="20577"/>
          <ac:spMkLst>
            <pc:docMk/>
            <pc:sldMk cId="1282246491" sldId="269"/>
            <ac:spMk id="2" creationId="{CC4EF813-F73B-4ABA-AA8A-6A25A527EEE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9A17C4-4783-4A05-B109-2CAB49F9D836}" type="datetimeFigureOut">
              <a:rPr lang="nl-NL" smtClean="0"/>
              <a:t>10-5-2021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7C3CE2-822C-497F-AA50-3B2B2B71437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2784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Uitleg: </a:t>
            </a:r>
          </a:p>
          <a:p>
            <a:r>
              <a:rPr lang="nl-NL" dirty="0"/>
              <a:t>Peer: collega en/of gelijk </a:t>
            </a:r>
            <a:r>
              <a:rPr lang="nl-NL" dirty="0" err="1"/>
              <a:t>gestemden</a:t>
            </a:r>
            <a:endParaRPr lang="nl-NL" dirty="0"/>
          </a:p>
          <a:p>
            <a:r>
              <a:rPr lang="nl-NL" dirty="0"/>
              <a:t>Review: recensie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7C3CE2-822C-497F-AA50-3B2B2B714371}" type="slidenum">
              <a:rPr lang="nl-NL" smtClean="0"/>
              <a:t>13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75422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5505EC-3105-4396-8639-4FF198CA9A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979C937-919B-4BD8-A83A-FB6E33F8D6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27C6D9C-F640-4BE8-A578-80526E79E9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E4062-178B-412C-A013-1DC86E752102}" type="datetimeFigureOut">
              <a:rPr lang="nl-NL" smtClean="0"/>
              <a:t>10-5-2021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D3FFACF-02AF-4108-812D-F7BC7A65D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401914E-2C83-42FF-92DF-AC7E7AFBC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E7A20-AAB7-4787-AAB1-D5F254AB26F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536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EFA412-480C-4B5E-81ED-CBB2E0377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C36ADE36-0F35-4C2E-B63C-8355AB51A9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25D4D99-0701-4C7A-8668-03E029DB9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E4062-178B-412C-A013-1DC86E752102}" type="datetimeFigureOut">
              <a:rPr lang="nl-NL" smtClean="0"/>
              <a:t>10-5-2021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410DFCA-1146-4558-841A-D81077ECD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CEE5C71-D88F-458F-9A57-2BF4B5F87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E7A20-AAB7-4787-AAB1-D5F254AB26F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02843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75BA24A8-912B-43F8-97D4-8384B5961C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122DB38B-AE8F-41CB-96B4-5133C22213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75CEEAE-D18F-4819-AA35-5463F4AC0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E4062-178B-412C-A013-1DC86E752102}" type="datetimeFigureOut">
              <a:rPr lang="nl-NL" smtClean="0"/>
              <a:t>10-5-2021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9AC603A-4580-4C27-831D-38CC96E57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DE90671-FA80-4425-8207-5EDD3C34D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E7A20-AAB7-4787-AAB1-D5F254AB26F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61459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136D11-F4A9-4F2E-920F-B4A2F4A1F1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0A6DDB1-5548-4131-8FB9-0527699971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6BEE5D8-98D6-405F-8FB7-3D02B0504E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E4062-178B-412C-A013-1DC86E752102}" type="datetimeFigureOut">
              <a:rPr lang="nl-NL" smtClean="0"/>
              <a:t>10-5-2021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BF4A5BA-77F0-4362-8B7B-C741D7FAE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B9B814F-1E63-4C01-A453-6855AFB7E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E7A20-AAB7-4787-AAB1-D5F254AB26F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41297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FF0666-CE16-4699-8F5E-EC7ECF4476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053C46D-4BAE-40E8-9C7D-8192B89579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1964574-5ECA-4A59-B9FD-70464377D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E4062-178B-412C-A013-1DC86E752102}" type="datetimeFigureOut">
              <a:rPr lang="nl-NL" smtClean="0"/>
              <a:t>10-5-2021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F2713A0-E421-4A47-BB9B-59522313FD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218242F-9FEE-4D37-B672-926235E2F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E7A20-AAB7-4787-AAB1-D5F254AB26F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85851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AE92F7-4760-4953-AD0A-6DDA5A09B5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C4DAA42-9993-45D7-BB2B-67ADB2EEED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F8999EC0-B5AB-4092-9B51-167EA67EA2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FE143C8-506B-4579-B30C-D32CCCF09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E4062-178B-412C-A013-1DC86E752102}" type="datetimeFigureOut">
              <a:rPr lang="nl-NL" smtClean="0"/>
              <a:t>10-5-2021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0A7B4B8-660F-49E6-8783-33137D910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2CD6943-650F-49FF-9103-52B54BBEC0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E7A20-AAB7-4787-AAB1-D5F254AB26F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8637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2881A5-197A-4D05-BC42-7302B6EA50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0D98568-CB89-460E-971F-C1383DE2AA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7E8813A-4770-4C98-8721-6A92AFEB73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AC541EF1-A119-4A22-8AEC-B20FDF5CDF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32800EA3-A02A-4B33-8214-38782F652F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8F498C24-28B2-437A-B279-B4E656CF8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E4062-178B-412C-A013-1DC86E752102}" type="datetimeFigureOut">
              <a:rPr lang="nl-NL" smtClean="0"/>
              <a:t>10-5-2021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B9B04FFF-0AAE-4A80-A273-ECCC8A63E6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25A874CD-63AE-4F85-9E78-66E3F2DED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E7A20-AAB7-4787-AAB1-D5F254AB26F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55172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12A6E1-F273-4F1B-A569-79FFBDE915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89888C2F-5E97-485E-AA20-791287F6B8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E4062-178B-412C-A013-1DC86E752102}" type="datetimeFigureOut">
              <a:rPr lang="nl-NL" smtClean="0"/>
              <a:t>10-5-2021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93D2C896-85A3-468E-8BBD-1C00E2FA6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EE511FDF-8FE3-4249-BAF8-589614D81A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E7A20-AAB7-4787-AAB1-D5F254AB26F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04359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EDD2385F-C351-4CB0-8EAB-74614DD610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E4062-178B-412C-A013-1DC86E752102}" type="datetimeFigureOut">
              <a:rPr lang="nl-NL" smtClean="0"/>
              <a:t>10-5-2021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B3E5E9CA-B5D8-4242-9D3F-0BD3717B48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E33DEB73-53BB-46BD-8554-3AA90A3FE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E7A20-AAB7-4787-AAB1-D5F254AB26F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64103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BF87E9-B7D0-4901-B86F-203EB9577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7BDBEF6-0601-46CE-8241-751CF82645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CBF4ECC-28FA-41E0-8B25-C7A583D247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ADD51FC-3A19-474F-8CFF-40330F078B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E4062-178B-412C-A013-1DC86E752102}" type="datetimeFigureOut">
              <a:rPr lang="nl-NL" smtClean="0"/>
              <a:t>10-5-2021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E13EDCB-F861-41DD-ACCB-3679A37A3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7B49C77-880A-4624-A430-CA53080495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E7A20-AAB7-4787-AAB1-D5F254AB26F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52053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CC964E-B522-40C9-9E15-A86444315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94208BE7-8DA4-4DEB-8D04-B3BEECEED1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44EE5CCC-55C6-4A3B-9444-AE0BE6CFF3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ED2A51E-9F7A-41AA-B3D9-043CAA405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E4062-178B-412C-A013-1DC86E752102}" type="datetimeFigureOut">
              <a:rPr lang="nl-NL" smtClean="0"/>
              <a:t>10-5-2021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24539D4-CAF4-41E1-BFE7-69B90740A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32AAA42-A97D-4679-90B3-4F0DBF47CB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E7A20-AAB7-4787-AAB1-D5F254AB26F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08573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9ECCF2DD-30E2-40FD-9AF4-A565826B65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2D2B211-B91A-4A41-9573-9CC6C27015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5B26D50-AE70-4DA3-9540-C9E3E80C1B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DE4062-178B-412C-A013-1DC86E752102}" type="datetimeFigureOut">
              <a:rPr lang="nl-NL" smtClean="0"/>
              <a:t>10-5-2021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88480B8-4733-4AEE-A562-6C77FE1565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C57E56D-8E16-4828-8605-F2678290EF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6E7A20-AAB7-4787-AAB1-D5F254AB26F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1553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ikkom.nl/eem-noar-chocolate-strawberry-het-beste-van-twee-werelden-op-een-industrieterrein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onceptual image of social distancing - sociale problematiek stockfoto's en -beelden">
            <a:extLst>
              <a:ext uri="{FF2B5EF4-FFF2-40B4-BE49-F238E27FC236}">
                <a16:creationId xmlns:a16="http://schemas.microsoft.com/office/drawing/2014/main" id="{629DC60A-4BB5-4BC0-AA20-5940AC50F6A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30"/>
          <a:stretch/>
        </p:blipFill>
        <p:spPr bwMode="auto">
          <a:xfrm>
            <a:off x="20" y="1"/>
            <a:ext cx="1219198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5" name="Rectangle 134">
            <a:extLst>
              <a:ext uri="{FF2B5EF4-FFF2-40B4-BE49-F238E27FC236}">
                <a16:creationId xmlns:a16="http://schemas.microsoft.com/office/drawing/2014/main" id="{7B51B11D-BBCD-47C7-A599-1EDA2F22FE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93308" y="4549726"/>
            <a:ext cx="11438793" cy="1844256"/>
          </a:xfrm>
          <a:prstGeom prst="rect">
            <a:avLst/>
          </a:prstGeom>
          <a:solidFill>
            <a:srgbClr val="404040">
              <a:alpha val="93000"/>
            </a:srgbClr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81E408D-F7A9-4E8D-94F7-6FECC47E02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2544" y="4754880"/>
            <a:ext cx="11137392" cy="932688"/>
          </a:xfrm>
        </p:spPr>
        <p:txBody>
          <a:bodyPr>
            <a:normAutofit/>
          </a:bodyPr>
          <a:lstStyle/>
          <a:p>
            <a:r>
              <a:rPr lang="nl-NL">
                <a:solidFill>
                  <a:schemeClr val="bg1"/>
                </a:solidFill>
              </a:rPr>
              <a:t>Sociale problematiek	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CDC3F359-0FB2-482E-8766-AEA084C1E1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815584"/>
            <a:ext cx="9144000" cy="420624"/>
          </a:xfrm>
        </p:spPr>
        <p:txBody>
          <a:bodyPr>
            <a:normAutofit/>
          </a:bodyPr>
          <a:lstStyle/>
          <a:p>
            <a:r>
              <a:rPr lang="nl-NL">
                <a:solidFill>
                  <a:schemeClr val="bg1"/>
                </a:solidFill>
              </a:rPr>
              <a:t>Les 2 over het schrijven van een artikel en het inzetten van peerreview</a:t>
            </a:r>
          </a:p>
        </p:txBody>
      </p: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6A810F53-4CAC-492E-A2F9-C147AA509B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09800" y="5742432"/>
            <a:ext cx="77724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45362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45FEB3-2079-4998-B404-F1509BFFC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Collaborate</a:t>
            </a:r>
            <a:r>
              <a:rPr lang="nl-NL" dirty="0"/>
              <a:t> 5 w’s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CE1200C-2F0A-499B-8583-5C37597737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= </a:t>
            </a:r>
            <a:r>
              <a:rPr lang="nl-NL" dirty="0" err="1"/>
              <a:t>nearpod</a:t>
            </a:r>
            <a:r>
              <a:rPr lang="nl-NL" dirty="0"/>
              <a:t> optie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Of nabespreken in de les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449138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3857E5-82C9-458B-B0BB-A57844357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430" y="629268"/>
            <a:ext cx="6586491" cy="1286160"/>
          </a:xfrm>
        </p:spPr>
        <p:txBody>
          <a:bodyPr anchor="b">
            <a:normAutofit/>
          </a:bodyPr>
          <a:lstStyle/>
          <a:p>
            <a:r>
              <a:rPr lang="nl-NL" sz="4100"/>
              <a:t>Tips bij het schrijven (1)</a:t>
            </a:r>
            <a:br>
              <a:rPr lang="nl-NL" sz="4100"/>
            </a:br>
            <a:endParaRPr lang="nl-NL" sz="410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7552A7F-1B88-47AF-9BC7-EF9CCFA99B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431" y="2438400"/>
            <a:ext cx="6586489" cy="3785419"/>
          </a:xfrm>
        </p:spPr>
        <p:txBody>
          <a:bodyPr>
            <a:normAutofit/>
          </a:bodyPr>
          <a:lstStyle/>
          <a:p>
            <a:r>
              <a:rPr lang="nl-NL" sz="1900"/>
              <a:t>Start met het bedenken van je titel (want = je kernboodschap)</a:t>
            </a:r>
          </a:p>
          <a:p>
            <a:endParaRPr lang="nl-NL" sz="1900"/>
          </a:p>
          <a:p>
            <a:r>
              <a:rPr lang="nl-NL" sz="1900"/>
              <a:t>Bedenk hoe je je artikel gaat aankleden? Indeling, plaatjes etc (denk ook daar aan de bron)</a:t>
            </a:r>
          </a:p>
          <a:p>
            <a:endParaRPr lang="nl-NL" sz="1900"/>
          </a:p>
          <a:p>
            <a:r>
              <a:rPr lang="nl-NL" sz="1900"/>
              <a:t>Maak een raamwerk voor dat je gaat schrijven:</a:t>
            </a:r>
          </a:p>
          <a:p>
            <a:pPr lvl="1"/>
            <a:r>
              <a:rPr lang="nl-NL" sz="1900"/>
              <a:t>Inleiding (waar gaat het over?)</a:t>
            </a:r>
          </a:p>
          <a:p>
            <a:pPr lvl="1"/>
            <a:r>
              <a:rPr lang="nl-NL" sz="1900"/>
              <a:t>Kern (boodschap die je over brengt)</a:t>
            </a:r>
          </a:p>
          <a:p>
            <a:pPr lvl="1"/>
            <a:r>
              <a:rPr lang="nl-NL" sz="1900"/>
              <a:t>Diepere laag (toelichting, voor &amp; nadelen, argumenten, praktijkvoorbeelden)</a:t>
            </a:r>
          </a:p>
          <a:p>
            <a:pPr lvl="1"/>
            <a:r>
              <a:rPr lang="nl-NL" sz="1900"/>
              <a:t>Conclusie</a:t>
            </a:r>
          </a:p>
          <a:p>
            <a:pPr marL="457200" lvl="1" indent="0">
              <a:buNone/>
            </a:pPr>
            <a:endParaRPr lang="nl-NL" sz="1900"/>
          </a:p>
        </p:txBody>
      </p:sp>
      <p:pic>
        <p:nvPicPr>
          <p:cNvPr id="8194" name="Picture 2" descr="a group of arrows pointing to the same spot - tips stockfoto's en -beelden">
            <a:extLst>
              <a:ext uri="{FF2B5EF4-FFF2-40B4-BE49-F238E27FC236}">
                <a16:creationId xmlns:a16="http://schemas.microsoft.com/office/drawing/2014/main" id="{9B7602E6-EB63-4C39-B03B-A0A8402827D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987" r="19893" b="-1"/>
          <a:stretch/>
        </p:blipFill>
        <p:spPr bwMode="auto">
          <a:xfrm>
            <a:off x="20" y="10"/>
            <a:ext cx="4635571" cy="6857990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rgbClr val="E8E57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86831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speech bubble - tips stockfoto's en -beelden">
            <a:extLst>
              <a:ext uri="{FF2B5EF4-FFF2-40B4-BE49-F238E27FC236}">
                <a16:creationId xmlns:a16="http://schemas.microsoft.com/office/drawing/2014/main" id="{84374E05-43A5-4A9E-823B-B2A78118A44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34" b="2796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20" name="Rectangle 70">
            <a:extLst>
              <a:ext uri="{FF2B5EF4-FFF2-40B4-BE49-F238E27FC236}">
                <a16:creationId xmlns:a16="http://schemas.microsoft.com/office/drawing/2014/main" id="{2B1D4F77-A17C-43D7-B7FA-545148E4E9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7492064" y="321176"/>
            <a:ext cx="4332307" cy="5896743"/>
          </a:xfrm>
          <a:prstGeom prst="rect">
            <a:avLst/>
          </a:prstGeom>
          <a:solidFill>
            <a:schemeClr val="bg1">
              <a:alpha val="90000"/>
            </a:schemeClr>
          </a:solidFill>
          <a:ln w="127000" cap="sq" cmpd="thinThick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398FE79-1229-4196-A3D5-3E4ABFD00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49985" y="640263"/>
            <a:ext cx="3759240" cy="1344975"/>
          </a:xfrm>
        </p:spPr>
        <p:txBody>
          <a:bodyPr>
            <a:normAutofit/>
          </a:bodyPr>
          <a:lstStyle/>
          <a:p>
            <a:r>
              <a:rPr lang="nl-NL" sz="4000"/>
              <a:t>Tips deel 2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95CAD49-D283-4202-ABE5-4DB0782033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49290" y="2121763"/>
            <a:ext cx="3764826" cy="3773010"/>
          </a:xfrm>
        </p:spPr>
        <p:txBody>
          <a:bodyPr>
            <a:normAutofit/>
          </a:bodyPr>
          <a:lstStyle/>
          <a:p>
            <a:r>
              <a:rPr lang="nl-NL" sz="1800" dirty="0"/>
              <a:t>Begin met iets “leuks” (een vraag? Uitspraak van iemand, een casus, een stellingname). </a:t>
            </a:r>
            <a:br>
              <a:rPr lang="nl-NL" sz="1800" dirty="0"/>
            </a:br>
            <a:endParaRPr lang="nl-NL" sz="1800" dirty="0"/>
          </a:p>
          <a:p>
            <a:r>
              <a:rPr lang="nl-NL" sz="1800" dirty="0"/>
              <a:t>Kijk uit met vakjargon: Iedereen moet het snappen.</a:t>
            </a:r>
          </a:p>
          <a:p>
            <a:endParaRPr lang="nl-NL" sz="1800" dirty="0"/>
          </a:p>
          <a:p>
            <a:r>
              <a:rPr lang="nl-NL" sz="1800" dirty="0"/>
              <a:t>Zorg dat je spelling en grammatica klopt</a:t>
            </a:r>
          </a:p>
          <a:p>
            <a:endParaRPr lang="nl-NL" sz="1800" dirty="0"/>
          </a:p>
          <a:p>
            <a:r>
              <a:rPr lang="nl-NL" sz="1800" dirty="0"/>
              <a:t>Vraag om feedback </a:t>
            </a:r>
          </a:p>
        </p:txBody>
      </p:sp>
    </p:spTree>
    <p:extLst>
      <p:ext uri="{BB962C8B-B14F-4D97-AF65-F5344CB8AC3E}">
        <p14:creationId xmlns:p14="http://schemas.microsoft.com/office/powerpoint/2010/main" val="16511764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050B89-65D8-40AA-9DB7-895FED987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5576887"/>
            <a:ext cx="10911840" cy="64008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200"/>
              <a:t>Peer review ?</a:t>
            </a:r>
          </a:p>
        </p:txBody>
      </p:sp>
      <p:pic>
        <p:nvPicPr>
          <p:cNvPr id="10242" name="Picture 2" descr="food pattern with pears - peer stockfoto's en -beelden">
            <a:extLst>
              <a:ext uri="{FF2B5EF4-FFF2-40B4-BE49-F238E27FC236}">
                <a16:creationId xmlns:a16="http://schemas.microsoft.com/office/drawing/2014/main" id="{908DF2F4-5A2A-4435-B3E3-17BF4684419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990" r="1" b="17605"/>
          <a:stretch/>
        </p:blipFill>
        <p:spPr bwMode="auto">
          <a:xfrm>
            <a:off x="640080" y="640080"/>
            <a:ext cx="10911840" cy="483679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89400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three people jumping for bubbles - doel stockfoto's en -beelden">
            <a:extLst>
              <a:ext uri="{FF2B5EF4-FFF2-40B4-BE49-F238E27FC236}">
                <a16:creationId xmlns:a16="http://schemas.microsoft.com/office/drawing/2014/main" id="{1993FDD7-C6B6-4869-9134-81B4017B675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02" b="12276"/>
          <a:stretch/>
        </p:blipFill>
        <p:spPr bwMode="auto">
          <a:xfrm>
            <a:off x="-1" y="10"/>
            <a:ext cx="1219200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" name="Freeform 5">
            <a:extLst>
              <a:ext uri="{FF2B5EF4-FFF2-40B4-BE49-F238E27FC236}">
                <a16:creationId xmlns:a16="http://schemas.microsoft.com/office/drawing/2014/main" id="{3CD9DF72-87A3-404E-A828-84CBF11A8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 flipH="1">
            <a:off x="0" y="998175"/>
            <a:ext cx="6017172" cy="5859825"/>
          </a:xfrm>
          <a:custGeom>
            <a:avLst/>
            <a:gdLst>
              <a:gd name="T0" fmla="*/ 1333 w 1333"/>
              <a:gd name="T1" fmla="*/ 1031 h 1298"/>
              <a:gd name="T2" fmla="*/ 1333 w 1333"/>
              <a:gd name="T3" fmla="*/ 380 h 1298"/>
              <a:gd name="T4" fmla="*/ 706 w 1333"/>
              <a:gd name="T5" fmla="*/ 0 h 1298"/>
              <a:gd name="T6" fmla="*/ 0 w 1333"/>
              <a:gd name="T7" fmla="*/ 706 h 1298"/>
              <a:gd name="T8" fmla="*/ 323 w 1333"/>
              <a:gd name="T9" fmla="*/ 1298 h 1298"/>
              <a:gd name="T10" fmla="*/ 1090 w 1333"/>
              <a:gd name="T11" fmla="*/ 1298 h 1298"/>
              <a:gd name="T12" fmla="*/ 1333 w 1333"/>
              <a:gd name="T13" fmla="*/ 1031 h 1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33" h="1298">
                <a:moveTo>
                  <a:pt x="1333" y="1031"/>
                </a:moveTo>
                <a:cubicBezTo>
                  <a:pt x="1333" y="380"/>
                  <a:pt x="1333" y="380"/>
                  <a:pt x="1333" y="380"/>
                </a:cubicBezTo>
                <a:cubicBezTo>
                  <a:pt x="1215" y="154"/>
                  <a:pt x="979" y="0"/>
                  <a:pt x="706" y="0"/>
                </a:cubicBezTo>
                <a:cubicBezTo>
                  <a:pt x="317" y="0"/>
                  <a:pt x="0" y="316"/>
                  <a:pt x="0" y="706"/>
                </a:cubicBezTo>
                <a:cubicBezTo>
                  <a:pt x="0" y="954"/>
                  <a:pt x="129" y="1172"/>
                  <a:pt x="323" y="1298"/>
                </a:cubicBezTo>
                <a:cubicBezTo>
                  <a:pt x="1090" y="1298"/>
                  <a:pt x="1090" y="1298"/>
                  <a:pt x="1090" y="1298"/>
                </a:cubicBezTo>
                <a:cubicBezTo>
                  <a:pt x="1193" y="1232"/>
                  <a:pt x="1276" y="1140"/>
                  <a:pt x="1333" y="1031"/>
                </a:cubicBezTo>
                <a:close/>
              </a:path>
            </a:pathLst>
          </a:custGeom>
          <a:solidFill>
            <a:schemeClr val="bg1">
              <a:alpha val="75000"/>
            </a:schemeClr>
          </a:solidFill>
          <a:ln w="50800" cap="sq" cmpd="dbl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</a:pPr>
            <a:endParaRPr lang="en-US" sz="1600" cap="al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C4EF813-F73B-4ABA-AA8A-6A25A527EE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9448" y="1913950"/>
            <a:ext cx="4204137" cy="1342754"/>
          </a:xfrm>
        </p:spPr>
        <p:txBody>
          <a:bodyPr>
            <a:normAutofit/>
          </a:bodyPr>
          <a:lstStyle/>
          <a:p>
            <a:pPr algn="ctr"/>
            <a:r>
              <a:rPr lang="nl-NL" sz="3600"/>
              <a:t>Doel peerreview</a:t>
            </a: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20E3A342-4D61-4E3F-AF90-1AB42AEB96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87051" y="3337139"/>
            <a:ext cx="935420" cy="0"/>
          </a:xfrm>
          <a:prstGeom prst="line">
            <a:avLst/>
          </a:prstGeom>
          <a:ln w="25400" cap="sq">
            <a:solidFill>
              <a:schemeClr val="tx1">
                <a:lumMod val="85000"/>
                <a:lumOff val="15000"/>
              </a:schemeClr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F26BA9F-94EB-4FEC-A6E8-7189319EFC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516" y="3417573"/>
            <a:ext cx="4593021" cy="2619839"/>
          </a:xfrm>
        </p:spPr>
        <p:txBody>
          <a:bodyPr anchor="ctr">
            <a:normAutofit/>
          </a:bodyPr>
          <a:lstStyle/>
          <a:p>
            <a:r>
              <a:rPr lang="nl-NL" sz="1800" dirty="0"/>
              <a:t>Gesprek onder gelijken: opbouwende feedback geven zodat de ander zijn eigen product/ artikel nog sterker kan maken</a:t>
            </a:r>
          </a:p>
          <a:p>
            <a:r>
              <a:rPr lang="nl-NL" sz="1800" dirty="0"/>
              <a:t>Ondersteunen van elkaars leerproces</a:t>
            </a:r>
          </a:p>
          <a:p>
            <a:r>
              <a:rPr lang="nl-NL" sz="1800" dirty="0"/>
              <a:t>Met elkaar delen wat je hebt geleerd. </a:t>
            </a:r>
          </a:p>
          <a:p>
            <a:r>
              <a:rPr lang="nl-NL" sz="1800" dirty="0"/>
              <a:t>Helpt in beter samenwerken met elkaar!</a:t>
            </a:r>
          </a:p>
          <a:p>
            <a:pPr marL="0" indent="0">
              <a:buNone/>
            </a:pPr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12822464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3964F0-74C1-4DB0-97A1-889BB4C14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430" y="629268"/>
            <a:ext cx="6586491" cy="1286160"/>
          </a:xfrm>
        </p:spPr>
        <p:txBody>
          <a:bodyPr anchor="b">
            <a:normAutofit/>
          </a:bodyPr>
          <a:lstStyle/>
          <a:p>
            <a:r>
              <a:rPr lang="nl-NL" dirty="0"/>
              <a:t>Peerreview bij dit project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35C81EE-6675-4BAB-8101-A35A1AD23B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431" y="2438400"/>
            <a:ext cx="6586489" cy="3785419"/>
          </a:xfrm>
        </p:spPr>
        <p:txBody>
          <a:bodyPr>
            <a:normAutofit/>
          </a:bodyPr>
          <a:lstStyle/>
          <a:p>
            <a:r>
              <a:rPr lang="nl-NL" sz="1700" dirty="0"/>
              <a:t>Groepjes worden aan elkaar verbonden</a:t>
            </a:r>
          </a:p>
          <a:p>
            <a:r>
              <a:rPr lang="nl-NL" sz="1700" dirty="0"/>
              <a:t>Je neemt jullie geschreven artikelen mee naar de volgende les (10 juni)</a:t>
            </a:r>
          </a:p>
          <a:p>
            <a:r>
              <a:rPr lang="nl-NL" sz="1700" dirty="0"/>
              <a:t>In </a:t>
            </a:r>
            <a:r>
              <a:rPr lang="nl-NL" sz="1700"/>
              <a:t>breakout</a:t>
            </a:r>
            <a:r>
              <a:rPr lang="nl-NL" sz="1700" dirty="0"/>
              <a:t> rooms lezen jullie elkaars artikelen en geven feedback. </a:t>
            </a:r>
          </a:p>
          <a:p>
            <a:r>
              <a:rPr lang="nl-NL" sz="1700" dirty="0"/>
              <a:t>Denk daarbij aan feedback over de inhoud van het artikel</a:t>
            </a:r>
          </a:p>
          <a:p>
            <a:r>
              <a:rPr lang="nl-NL" sz="1700" dirty="0"/>
              <a:t>Maar net zo goed aan de vorm van het artikel en schrijfstijl etc.</a:t>
            </a:r>
          </a:p>
          <a:p>
            <a:r>
              <a:rPr lang="nl-NL" sz="1700" dirty="0"/>
              <a:t>(gebruik voor je peerreview het </a:t>
            </a:r>
            <a:r>
              <a:rPr lang="nl-NL" sz="1700"/>
              <a:t>beoordelingsfomulier</a:t>
            </a:r>
            <a:r>
              <a:rPr lang="nl-NL" sz="1700" dirty="0"/>
              <a:t> van dit vak) </a:t>
            </a:r>
          </a:p>
          <a:p>
            <a:endParaRPr lang="nl-NL" sz="1700" dirty="0"/>
          </a:p>
          <a:p>
            <a:r>
              <a:rPr lang="nl-NL" sz="1700" dirty="0"/>
              <a:t>De peerreview lever je in bij het andere groepje en bij de docent!</a:t>
            </a:r>
          </a:p>
          <a:p>
            <a:pPr marL="0" indent="0">
              <a:buNone/>
            </a:pPr>
            <a:r>
              <a:rPr lang="nl-NL" sz="1700" dirty="0"/>
              <a:t>(= voorwaarde afronding vak!)</a:t>
            </a:r>
          </a:p>
        </p:txBody>
      </p:sp>
      <p:pic>
        <p:nvPicPr>
          <p:cNvPr id="12290" name="Picture 2" descr="balance and choice - doel stockfoto's en -beelden">
            <a:extLst>
              <a:ext uri="{FF2B5EF4-FFF2-40B4-BE49-F238E27FC236}">
                <a16:creationId xmlns:a16="http://schemas.microsoft.com/office/drawing/2014/main" id="{0FA3A0D6-3177-43FB-8C4E-0AC4BE6E25A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858" r="24530" b="-1"/>
          <a:stretch/>
        </p:blipFill>
        <p:spPr bwMode="auto">
          <a:xfrm>
            <a:off x="20" y="10"/>
            <a:ext cx="4635571" cy="6857990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rgbClr val="F9C48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86119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question mark in a jar - vragen stockfoto's en -beelden">
            <a:extLst>
              <a:ext uri="{FF2B5EF4-FFF2-40B4-BE49-F238E27FC236}">
                <a16:creationId xmlns:a16="http://schemas.microsoft.com/office/drawing/2014/main" id="{1C5D740D-5408-4ACF-8774-50C8F26E168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30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" name="Rectangle 70">
            <a:extLst>
              <a:ext uri="{FF2B5EF4-FFF2-40B4-BE49-F238E27FC236}">
                <a16:creationId xmlns:a16="http://schemas.microsoft.com/office/drawing/2014/main" id="{37C89E4B-3C9F-44B9-8B86-D9E3D112D8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20142"/>
            <a:ext cx="12192000" cy="736551"/>
          </a:xfrm>
          <a:prstGeom prst="rect">
            <a:avLst/>
          </a:prstGeom>
          <a:solidFill>
            <a:schemeClr val="bg1"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0DA9E5B-000A-4061-B964-6BC529B3E9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875" y="5317240"/>
            <a:ext cx="11210925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>
                <a:solidFill>
                  <a:schemeClr val="tx1">
                    <a:lumMod val="85000"/>
                    <a:lumOff val="15000"/>
                  </a:schemeClr>
                </a:solidFill>
              </a:rPr>
              <a:t>Vragen over de artikelen/peerreview etc?</a:t>
            </a: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AA2EAA10-076F-46BD-8F0F-B9A2FB77A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5241983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D891E407-403B-4764-86C9-33A56D3BCA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34852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87295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businesspeople using digital tablet together - groepjes stockfoto's en -beelden">
            <a:extLst>
              <a:ext uri="{FF2B5EF4-FFF2-40B4-BE49-F238E27FC236}">
                <a16:creationId xmlns:a16="http://schemas.microsoft.com/office/drawing/2014/main" id="{315BA0C0-6C95-4851-B481-FB1CABA2788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30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" name="Rectangle 70">
            <a:extLst>
              <a:ext uri="{FF2B5EF4-FFF2-40B4-BE49-F238E27FC236}">
                <a16:creationId xmlns:a16="http://schemas.microsoft.com/office/drawing/2014/main" id="{37C89E4B-3C9F-44B9-8B86-D9E3D112D8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20142"/>
            <a:ext cx="12192000" cy="736551"/>
          </a:xfrm>
          <a:prstGeom prst="rect">
            <a:avLst/>
          </a:prstGeom>
          <a:solidFill>
            <a:schemeClr val="bg1"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60C1F13-4A8D-45AE-A88F-6A909AB35D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875" y="5317240"/>
            <a:ext cx="11210925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>
                <a:solidFill>
                  <a:schemeClr val="tx1">
                    <a:lumMod val="85000"/>
                    <a:lumOff val="15000"/>
                  </a:schemeClr>
                </a:solidFill>
              </a:rPr>
              <a:t>Aan de slag</a:t>
            </a: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AA2EAA10-076F-46BD-8F0F-B9A2FB77A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5241983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D891E407-403B-4764-86C9-33A56D3BCA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34852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1736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9F79630B-0F0B-446E-A637-38FA8F61D1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B3437C99-FC8E-4311-B48A-F0C4C329B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5028" y="-1"/>
            <a:ext cx="12192000" cy="6857999"/>
          </a:xfrm>
          <a:prstGeom prst="rect">
            <a:avLst/>
          </a:pr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42B28AA-7BF7-4C3C-8460-D8E255F882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035" y="609600"/>
            <a:ext cx="3595678" cy="1330839"/>
          </a:xfrm>
        </p:spPr>
        <p:txBody>
          <a:bodyPr>
            <a:normAutofit/>
          </a:bodyPr>
          <a:lstStyle/>
          <a:p>
            <a:r>
              <a:rPr lang="nl-NL" dirty="0"/>
              <a:t>Opzet van de les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A827142-FB85-4369-AD50-94FBEB124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7034" y="2194102"/>
            <a:ext cx="3158741" cy="3908586"/>
          </a:xfrm>
        </p:spPr>
        <p:txBody>
          <a:bodyPr>
            <a:normAutofit fontScale="92500" lnSpcReduction="20000"/>
          </a:bodyPr>
          <a:lstStyle/>
          <a:p>
            <a:r>
              <a:rPr lang="nl-NL" sz="2000" dirty="0"/>
              <a:t>Een artikel schrijven? Hoe pak je dat aan?</a:t>
            </a:r>
          </a:p>
          <a:p>
            <a:endParaRPr lang="nl-NL" sz="2000" dirty="0"/>
          </a:p>
          <a:p>
            <a:r>
              <a:rPr lang="nl-NL" sz="2000" dirty="0"/>
              <a:t>Zelfstandige oefening: analyseer een artikel.</a:t>
            </a:r>
          </a:p>
          <a:p>
            <a:endParaRPr lang="nl-NL" sz="2000" dirty="0"/>
          </a:p>
          <a:p>
            <a:r>
              <a:rPr lang="nl-NL" sz="2000" dirty="0"/>
              <a:t>Uitleg peerreview.</a:t>
            </a:r>
          </a:p>
          <a:p>
            <a:endParaRPr lang="nl-NL" sz="2000" dirty="0"/>
          </a:p>
          <a:p>
            <a:r>
              <a:rPr lang="nl-NL" sz="2000" dirty="0"/>
              <a:t>Groepen voor peerreview aan elkaar verbinden en afspraken maken.</a:t>
            </a:r>
            <a:br>
              <a:rPr lang="nl-NL" sz="2000" dirty="0"/>
            </a:br>
            <a:endParaRPr lang="nl-NL" sz="2000" dirty="0"/>
          </a:p>
          <a:p>
            <a:r>
              <a:rPr lang="nl-NL" sz="2000" dirty="0"/>
              <a:t>In groepjes aan de slag met de artikelen.</a:t>
            </a:r>
          </a:p>
          <a:p>
            <a:endParaRPr lang="nl-NL" sz="2000" dirty="0"/>
          </a:p>
          <a:p>
            <a:endParaRPr lang="nl-NL" sz="2000" dirty="0"/>
          </a:p>
        </p:txBody>
      </p:sp>
      <p:pic>
        <p:nvPicPr>
          <p:cNvPr id="2050" name="Picture 2" descr="woman sitting on column while reaching for circle - sociale problematiek stockfoto's en -beelden">
            <a:extLst>
              <a:ext uri="{FF2B5EF4-FFF2-40B4-BE49-F238E27FC236}">
                <a16:creationId xmlns:a16="http://schemas.microsoft.com/office/drawing/2014/main" id="{0660E8B1-B05E-4786-A8DB-CE6A807406B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150" r="4344" b="-2"/>
          <a:stretch/>
        </p:blipFill>
        <p:spPr bwMode="auto">
          <a:xfrm>
            <a:off x="4948188" y="1"/>
            <a:ext cx="7243812" cy="6857999"/>
          </a:xfrm>
          <a:custGeom>
            <a:avLst/>
            <a:gdLst/>
            <a:ahLst/>
            <a:cxnLst/>
            <a:rect l="l" t="t" r="r" b="b"/>
            <a:pathLst>
              <a:path w="7243812" h="6857999">
                <a:moveTo>
                  <a:pt x="609803" y="0"/>
                </a:moveTo>
                <a:lnTo>
                  <a:pt x="1222601" y="0"/>
                </a:lnTo>
                <a:lnTo>
                  <a:pt x="1223032" y="1645"/>
                </a:lnTo>
                <a:lnTo>
                  <a:pt x="1343371" y="1645"/>
                </a:lnTo>
                <a:lnTo>
                  <a:pt x="1343665" y="0"/>
                </a:lnTo>
                <a:lnTo>
                  <a:pt x="1884172" y="0"/>
                </a:lnTo>
                <a:lnTo>
                  <a:pt x="1884280" y="1645"/>
                </a:lnTo>
                <a:lnTo>
                  <a:pt x="7243812" y="1645"/>
                </a:lnTo>
                <a:lnTo>
                  <a:pt x="7243812" y="6857999"/>
                </a:lnTo>
                <a:lnTo>
                  <a:pt x="133676" y="6857999"/>
                </a:lnTo>
                <a:lnTo>
                  <a:pt x="114609" y="6843646"/>
                </a:lnTo>
                <a:cubicBezTo>
                  <a:pt x="106811" y="6836369"/>
                  <a:pt x="103243" y="6828354"/>
                  <a:pt x="111459" y="6817746"/>
                </a:cubicBezTo>
                <a:cubicBezTo>
                  <a:pt x="93943" y="6769544"/>
                  <a:pt x="97901" y="6796071"/>
                  <a:pt x="113412" y="6759582"/>
                </a:cubicBezTo>
                <a:cubicBezTo>
                  <a:pt x="110188" y="6732087"/>
                  <a:pt x="99653" y="6727133"/>
                  <a:pt x="100729" y="6705297"/>
                </a:cubicBezTo>
                <a:cubicBezTo>
                  <a:pt x="94563" y="6675394"/>
                  <a:pt x="99792" y="6669536"/>
                  <a:pt x="87662" y="6640957"/>
                </a:cubicBezTo>
                <a:cubicBezTo>
                  <a:pt x="74199" y="6591883"/>
                  <a:pt x="82185" y="6576319"/>
                  <a:pt x="83084" y="6541313"/>
                </a:cubicBezTo>
                <a:cubicBezTo>
                  <a:pt x="82225" y="6490855"/>
                  <a:pt x="67640" y="6422980"/>
                  <a:pt x="59444" y="6370251"/>
                </a:cubicBezTo>
                <a:cubicBezTo>
                  <a:pt x="51248" y="6317522"/>
                  <a:pt x="30729" y="6270972"/>
                  <a:pt x="33908" y="6224938"/>
                </a:cubicBezTo>
                <a:lnTo>
                  <a:pt x="30063" y="6089693"/>
                </a:lnTo>
                <a:cubicBezTo>
                  <a:pt x="25730" y="6032039"/>
                  <a:pt x="3474" y="5997051"/>
                  <a:pt x="29101" y="5973994"/>
                </a:cubicBezTo>
                <a:cubicBezTo>
                  <a:pt x="17018" y="5940131"/>
                  <a:pt x="41135" y="5955713"/>
                  <a:pt x="33855" y="5939847"/>
                </a:cubicBezTo>
                <a:lnTo>
                  <a:pt x="12982" y="5906467"/>
                </a:lnTo>
                <a:lnTo>
                  <a:pt x="8416" y="5862699"/>
                </a:lnTo>
                <a:cubicBezTo>
                  <a:pt x="7895" y="5838948"/>
                  <a:pt x="8409" y="5853058"/>
                  <a:pt x="12052" y="5823324"/>
                </a:cubicBezTo>
                <a:cubicBezTo>
                  <a:pt x="11631" y="5805291"/>
                  <a:pt x="11213" y="5787258"/>
                  <a:pt x="10793" y="5769225"/>
                </a:cubicBezTo>
                <a:cubicBezTo>
                  <a:pt x="17866" y="5738356"/>
                  <a:pt x="19121" y="5696311"/>
                  <a:pt x="25986" y="5667896"/>
                </a:cubicBezTo>
                <a:cubicBezTo>
                  <a:pt x="16329" y="5647975"/>
                  <a:pt x="42195" y="5619318"/>
                  <a:pt x="43687" y="5594585"/>
                </a:cubicBezTo>
                <a:cubicBezTo>
                  <a:pt x="32512" y="5517959"/>
                  <a:pt x="44052" y="5536542"/>
                  <a:pt x="40019" y="5464225"/>
                </a:cubicBezTo>
                <a:cubicBezTo>
                  <a:pt x="32676" y="5400671"/>
                  <a:pt x="26469" y="5311951"/>
                  <a:pt x="22904" y="5269726"/>
                </a:cubicBezTo>
                <a:cubicBezTo>
                  <a:pt x="19341" y="5227501"/>
                  <a:pt x="14742" y="5212581"/>
                  <a:pt x="18628" y="5210876"/>
                </a:cubicBezTo>
                <a:cubicBezTo>
                  <a:pt x="-20300" y="5161742"/>
                  <a:pt x="15511" y="5141336"/>
                  <a:pt x="5392" y="5111369"/>
                </a:cubicBezTo>
                <a:cubicBezTo>
                  <a:pt x="10662" y="5053859"/>
                  <a:pt x="15546" y="5034036"/>
                  <a:pt x="13324" y="5009272"/>
                </a:cubicBezTo>
                <a:cubicBezTo>
                  <a:pt x="25126" y="4982633"/>
                  <a:pt x="74251" y="4956261"/>
                  <a:pt x="48699" y="4925805"/>
                </a:cubicBezTo>
                <a:cubicBezTo>
                  <a:pt x="76704" y="4931200"/>
                  <a:pt x="39437" y="4888353"/>
                  <a:pt x="62925" y="4877992"/>
                </a:cubicBezTo>
                <a:cubicBezTo>
                  <a:pt x="82480" y="4871554"/>
                  <a:pt x="75731" y="4857054"/>
                  <a:pt x="79496" y="4844323"/>
                </a:cubicBezTo>
                <a:cubicBezTo>
                  <a:pt x="97657" y="4832308"/>
                  <a:pt x="110974" y="4752352"/>
                  <a:pt x="101400" y="4733115"/>
                </a:cubicBezTo>
                <a:cubicBezTo>
                  <a:pt x="108185" y="4679357"/>
                  <a:pt x="119720" y="4662889"/>
                  <a:pt x="111223" y="4625153"/>
                </a:cubicBezTo>
                <a:cubicBezTo>
                  <a:pt x="106592" y="4588197"/>
                  <a:pt x="114401" y="4567830"/>
                  <a:pt x="126359" y="4539168"/>
                </a:cubicBezTo>
                <a:cubicBezTo>
                  <a:pt x="126535" y="4522289"/>
                  <a:pt x="126710" y="4505410"/>
                  <a:pt x="126886" y="4488531"/>
                </a:cubicBezTo>
                <a:cubicBezTo>
                  <a:pt x="126165" y="4473140"/>
                  <a:pt x="132917" y="4437329"/>
                  <a:pt x="135099" y="4411258"/>
                </a:cubicBezTo>
                <a:cubicBezTo>
                  <a:pt x="107667" y="4345686"/>
                  <a:pt x="146840" y="4280033"/>
                  <a:pt x="132327" y="4219510"/>
                </a:cubicBezTo>
                <a:cubicBezTo>
                  <a:pt x="138549" y="4158987"/>
                  <a:pt x="124091" y="4192084"/>
                  <a:pt x="172424" y="4048117"/>
                </a:cubicBezTo>
                <a:cubicBezTo>
                  <a:pt x="167703" y="4015047"/>
                  <a:pt x="203806" y="3905047"/>
                  <a:pt x="177666" y="3878222"/>
                </a:cubicBezTo>
                <a:cubicBezTo>
                  <a:pt x="167714" y="3821305"/>
                  <a:pt x="183914" y="3845122"/>
                  <a:pt x="156982" y="3778166"/>
                </a:cubicBezTo>
                <a:cubicBezTo>
                  <a:pt x="160365" y="3760234"/>
                  <a:pt x="142791" y="3724716"/>
                  <a:pt x="142115" y="3707357"/>
                </a:cubicBezTo>
                <a:cubicBezTo>
                  <a:pt x="139253" y="3688591"/>
                  <a:pt x="140202" y="3672776"/>
                  <a:pt x="139805" y="3665569"/>
                </a:cubicBezTo>
                <a:cubicBezTo>
                  <a:pt x="139778" y="3665084"/>
                  <a:pt x="139750" y="3664599"/>
                  <a:pt x="139723" y="3664114"/>
                </a:cubicBezTo>
                <a:lnTo>
                  <a:pt x="134134" y="3653088"/>
                </a:lnTo>
                <a:lnTo>
                  <a:pt x="126568" y="3641228"/>
                </a:lnTo>
                <a:cubicBezTo>
                  <a:pt x="126560" y="3629488"/>
                  <a:pt x="126549" y="3617747"/>
                  <a:pt x="126540" y="3606007"/>
                </a:cubicBezTo>
                <a:lnTo>
                  <a:pt x="134645" y="3597336"/>
                </a:lnTo>
                <a:lnTo>
                  <a:pt x="131649" y="3586412"/>
                </a:lnTo>
                <a:lnTo>
                  <a:pt x="134221" y="3569719"/>
                </a:lnTo>
                <a:lnTo>
                  <a:pt x="133795" y="3568021"/>
                </a:lnTo>
                <a:lnTo>
                  <a:pt x="130189" y="3553678"/>
                </a:lnTo>
                <a:lnTo>
                  <a:pt x="129827" y="3552249"/>
                </a:lnTo>
                <a:lnTo>
                  <a:pt x="122183" y="3542019"/>
                </a:lnTo>
                <a:lnTo>
                  <a:pt x="112426" y="3531201"/>
                </a:lnTo>
                <a:lnTo>
                  <a:pt x="105626" y="3496391"/>
                </a:lnTo>
                <a:lnTo>
                  <a:pt x="111971" y="3486850"/>
                </a:lnTo>
                <a:lnTo>
                  <a:pt x="106910" y="3476412"/>
                </a:lnTo>
                <a:cubicBezTo>
                  <a:pt x="105781" y="3466028"/>
                  <a:pt x="105824" y="3433967"/>
                  <a:pt x="105209" y="3424545"/>
                </a:cubicBezTo>
                <a:lnTo>
                  <a:pt x="103215" y="3419880"/>
                </a:lnTo>
                <a:lnTo>
                  <a:pt x="104953" y="3415218"/>
                </a:lnTo>
                <a:lnTo>
                  <a:pt x="101255" y="3409825"/>
                </a:lnTo>
                <a:lnTo>
                  <a:pt x="103044" y="3407057"/>
                </a:lnTo>
                <a:lnTo>
                  <a:pt x="89764" y="3378959"/>
                </a:lnTo>
                <a:lnTo>
                  <a:pt x="83991" y="3362948"/>
                </a:lnTo>
                <a:lnTo>
                  <a:pt x="66858" y="3332072"/>
                </a:lnTo>
                <a:lnTo>
                  <a:pt x="69057" y="3325671"/>
                </a:lnTo>
                <a:lnTo>
                  <a:pt x="51631" y="3278130"/>
                </a:lnTo>
                <a:lnTo>
                  <a:pt x="53959" y="3277179"/>
                </a:lnTo>
                <a:lnTo>
                  <a:pt x="60205" y="3262610"/>
                </a:lnTo>
                <a:lnTo>
                  <a:pt x="58998" y="3258677"/>
                </a:lnTo>
                <a:cubicBezTo>
                  <a:pt x="46010" y="3210316"/>
                  <a:pt x="80872" y="3236545"/>
                  <a:pt x="45170" y="3180546"/>
                </a:cubicBezTo>
                <a:cubicBezTo>
                  <a:pt x="53643" y="3171780"/>
                  <a:pt x="52550" y="3163902"/>
                  <a:pt x="45228" y="3151828"/>
                </a:cubicBezTo>
                <a:cubicBezTo>
                  <a:pt x="39651" y="3128169"/>
                  <a:pt x="64667" y="3124610"/>
                  <a:pt x="45020" y="3103777"/>
                </a:cubicBezTo>
                <a:cubicBezTo>
                  <a:pt x="59127" y="3105196"/>
                  <a:pt x="41123" y="3057428"/>
                  <a:pt x="57092" y="3065434"/>
                </a:cubicBezTo>
                <a:cubicBezTo>
                  <a:pt x="55435" y="3051512"/>
                  <a:pt x="40803" y="3032637"/>
                  <a:pt x="35088" y="3020247"/>
                </a:cubicBezTo>
                <a:cubicBezTo>
                  <a:pt x="32503" y="3002537"/>
                  <a:pt x="18197" y="3001119"/>
                  <a:pt x="22803" y="2991092"/>
                </a:cubicBezTo>
                <a:cubicBezTo>
                  <a:pt x="24338" y="2987749"/>
                  <a:pt x="27975" y="2983455"/>
                  <a:pt x="34850" y="2977278"/>
                </a:cubicBezTo>
                <a:cubicBezTo>
                  <a:pt x="22587" y="2954448"/>
                  <a:pt x="35600" y="2946689"/>
                  <a:pt x="36223" y="2911749"/>
                </a:cubicBezTo>
                <a:cubicBezTo>
                  <a:pt x="35158" y="2886513"/>
                  <a:pt x="29761" y="2843788"/>
                  <a:pt x="28462" y="2825860"/>
                </a:cubicBezTo>
                <a:cubicBezTo>
                  <a:pt x="28449" y="2818634"/>
                  <a:pt x="28437" y="2811409"/>
                  <a:pt x="28424" y="2804183"/>
                </a:cubicBezTo>
                <a:lnTo>
                  <a:pt x="21292" y="2790136"/>
                </a:lnTo>
                <a:lnTo>
                  <a:pt x="16179" y="2760208"/>
                </a:lnTo>
                <a:lnTo>
                  <a:pt x="22858" y="2751112"/>
                </a:lnTo>
                <a:lnTo>
                  <a:pt x="18505" y="2740278"/>
                </a:lnTo>
                <a:lnTo>
                  <a:pt x="22482" y="2726489"/>
                </a:lnTo>
                <a:lnTo>
                  <a:pt x="18175" y="2725052"/>
                </a:lnTo>
                <a:lnTo>
                  <a:pt x="10521" y="2715895"/>
                </a:lnTo>
                <a:lnTo>
                  <a:pt x="25499" y="2665666"/>
                </a:lnTo>
                <a:lnTo>
                  <a:pt x="30658" y="2635351"/>
                </a:lnTo>
                <a:cubicBezTo>
                  <a:pt x="30723" y="2625597"/>
                  <a:pt x="30791" y="2615842"/>
                  <a:pt x="30857" y="2606088"/>
                </a:cubicBezTo>
                <a:lnTo>
                  <a:pt x="37532" y="2596456"/>
                </a:lnTo>
                <a:cubicBezTo>
                  <a:pt x="41239" y="2582253"/>
                  <a:pt x="34640" y="2564757"/>
                  <a:pt x="36511" y="2549900"/>
                </a:cubicBezTo>
                <a:lnTo>
                  <a:pt x="53712" y="2496499"/>
                </a:lnTo>
                <a:cubicBezTo>
                  <a:pt x="53527" y="2492743"/>
                  <a:pt x="64725" y="2449625"/>
                  <a:pt x="64540" y="2445869"/>
                </a:cubicBezTo>
                <a:cubicBezTo>
                  <a:pt x="61940" y="2441580"/>
                  <a:pt x="65575" y="2413465"/>
                  <a:pt x="64348" y="2408995"/>
                </a:cubicBezTo>
                <a:cubicBezTo>
                  <a:pt x="100333" y="2407546"/>
                  <a:pt x="71752" y="2329020"/>
                  <a:pt x="101725" y="2335735"/>
                </a:cubicBezTo>
                <a:cubicBezTo>
                  <a:pt x="120512" y="2299003"/>
                  <a:pt x="138791" y="2291744"/>
                  <a:pt x="147278" y="2260088"/>
                </a:cubicBezTo>
                <a:cubicBezTo>
                  <a:pt x="152668" y="2224200"/>
                  <a:pt x="143589" y="2220953"/>
                  <a:pt x="152643" y="2193455"/>
                </a:cubicBezTo>
                <a:cubicBezTo>
                  <a:pt x="152701" y="2159228"/>
                  <a:pt x="131577" y="2138038"/>
                  <a:pt x="161815" y="2107942"/>
                </a:cubicBezTo>
                <a:lnTo>
                  <a:pt x="168884" y="2024270"/>
                </a:lnTo>
                <a:lnTo>
                  <a:pt x="210800" y="1969445"/>
                </a:lnTo>
                <a:lnTo>
                  <a:pt x="215063" y="1961162"/>
                </a:lnTo>
                <a:lnTo>
                  <a:pt x="226767" y="1945112"/>
                </a:lnTo>
                <a:lnTo>
                  <a:pt x="225906" y="1942021"/>
                </a:lnTo>
                <a:lnTo>
                  <a:pt x="220555" y="1935584"/>
                </a:lnTo>
                <a:cubicBezTo>
                  <a:pt x="220179" y="1930292"/>
                  <a:pt x="223282" y="1914884"/>
                  <a:pt x="223648" y="1910265"/>
                </a:cubicBezTo>
                <a:cubicBezTo>
                  <a:pt x="221934" y="1909994"/>
                  <a:pt x="221895" y="1909162"/>
                  <a:pt x="222758" y="1907867"/>
                </a:cubicBezTo>
                <a:lnTo>
                  <a:pt x="229387" y="1899379"/>
                </a:lnTo>
                <a:lnTo>
                  <a:pt x="231548" y="1895114"/>
                </a:lnTo>
                <a:lnTo>
                  <a:pt x="216553" y="1892417"/>
                </a:lnTo>
                <a:cubicBezTo>
                  <a:pt x="209075" y="1884999"/>
                  <a:pt x="222114" y="1866643"/>
                  <a:pt x="209739" y="1861483"/>
                </a:cubicBezTo>
                <a:cubicBezTo>
                  <a:pt x="214584" y="1853278"/>
                  <a:pt x="219066" y="1844665"/>
                  <a:pt x="222950" y="1835810"/>
                </a:cubicBezTo>
                <a:lnTo>
                  <a:pt x="224812" y="1830569"/>
                </a:lnTo>
                <a:lnTo>
                  <a:pt x="224522" y="1830429"/>
                </a:lnTo>
                <a:cubicBezTo>
                  <a:pt x="224224" y="1829219"/>
                  <a:pt x="224571" y="1827468"/>
                  <a:pt x="225830" y="1824832"/>
                </a:cubicBezTo>
                <a:lnTo>
                  <a:pt x="228207" y="1821003"/>
                </a:lnTo>
                <a:lnTo>
                  <a:pt x="230878" y="1807109"/>
                </a:lnTo>
                <a:lnTo>
                  <a:pt x="227355" y="1805316"/>
                </a:lnTo>
                <a:lnTo>
                  <a:pt x="228132" y="1804434"/>
                </a:lnTo>
                <a:cubicBezTo>
                  <a:pt x="237533" y="1798221"/>
                  <a:pt x="248274" y="1797417"/>
                  <a:pt x="223762" y="1784314"/>
                </a:cubicBezTo>
                <a:cubicBezTo>
                  <a:pt x="240655" y="1769422"/>
                  <a:pt x="224912" y="1763793"/>
                  <a:pt x="226521" y="1740358"/>
                </a:cubicBezTo>
                <a:cubicBezTo>
                  <a:pt x="240385" y="1732435"/>
                  <a:pt x="239102" y="1724301"/>
                  <a:pt x="233164" y="1715685"/>
                </a:cubicBezTo>
                <a:cubicBezTo>
                  <a:pt x="245499" y="1694404"/>
                  <a:pt x="240415" y="1672675"/>
                  <a:pt x="245819" y="1647555"/>
                </a:cubicBezTo>
                <a:cubicBezTo>
                  <a:pt x="268668" y="1622803"/>
                  <a:pt x="248434" y="1605585"/>
                  <a:pt x="254317" y="1578752"/>
                </a:cubicBezTo>
                <a:lnTo>
                  <a:pt x="249918" y="1546022"/>
                </a:lnTo>
                <a:cubicBezTo>
                  <a:pt x="251996" y="1543635"/>
                  <a:pt x="248777" y="1521210"/>
                  <a:pt x="248927" y="1519929"/>
                </a:cubicBezTo>
                <a:lnTo>
                  <a:pt x="248704" y="1519731"/>
                </a:lnTo>
                <a:lnTo>
                  <a:pt x="252245" y="1514846"/>
                </a:lnTo>
                <a:cubicBezTo>
                  <a:pt x="255314" y="1501295"/>
                  <a:pt x="252199" y="1477394"/>
                  <a:pt x="254681" y="1463304"/>
                </a:cubicBezTo>
                <a:cubicBezTo>
                  <a:pt x="257024" y="1459891"/>
                  <a:pt x="268983" y="1432466"/>
                  <a:pt x="267138" y="1430305"/>
                </a:cubicBezTo>
                <a:lnTo>
                  <a:pt x="266110" y="1429568"/>
                </a:lnTo>
                <a:lnTo>
                  <a:pt x="286784" y="1404045"/>
                </a:lnTo>
                <a:lnTo>
                  <a:pt x="294521" y="1360879"/>
                </a:lnTo>
                <a:lnTo>
                  <a:pt x="324750" y="1301993"/>
                </a:lnTo>
                <a:lnTo>
                  <a:pt x="328780" y="1210776"/>
                </a:lnTo>
                <a:cubicBezTo>
                  <a:pt x="344171" y="1197232"/>
                  <a:pt x="343390" y="1192124"/>
                  <a:pt x="346123" y="1157176"/>
                </a:cubicBezTo>
                <a:cubicBezTo>
                  <a:pt x="359383" y="1110140"/>
                  <a:pt x="355619" y="1111028"/>
                  <a:pt x="349331" y="1063288"/>
                </a:cubicBezTo>
                <a:cubicBezTo>
                  <a:pt x="364194" y="1005331"/>
                  <a:pt x="362778" y="969963"/>
                  <a:pt x="431245" y="889417"/>
                </a:cubicBezTo>
                <a:lnTo>
                  <a:pt x="459477" y="816346"/>
                </a:lnTo>
                <a:cubicBezTo>
                  <a:pt x="465006" y="808083"/>
                  <a:pt x="496978" y="764380"/>
                  <a:pt x="489268" y="752692"/>
                </a:cubicBezTo>
                <a:lnTo>
                  <a:pt x="505368" y="724368"/>
                </a:lnTo>
                <a:lnTo>
                  <a:pt x="511178" y="722494"/>
                </a:lnTo>
                <a:lnTo>
                  <a:pt x="514451" y="717531"/>
                </a:lnTo>
                <a:cubicBezTo>
                  <a:pt x="514171" y="710761"/>
                  <a:pt x="513893" y="703992"/>
                  <a:pt x="513612" y="697222"/>
                </a:cubicBezTo>
                <a:cubicBezTo>
                  <a:pt x="513272" y="693376"/>
                  <a:pt x="513720" y="690905"/>
                  <a:pt x="514772" y="689289"/>
                </a:cubicBezTo>
                <a:lnTo>
                  <a:pt x="515249" y="689151"/>
                </a:lnTo>
                <a:cubicBezTo>
                  <a:pt x="515320" y="686637"/>
                  <a:pt x="515389" y="684122"/>
                  <a:pt x="515461" y="681608"/>
                </a:cubicBezTo>
                <a:cubicBezTo>
                  <a:pt x="522970" y="666964"/>
                  <a:pt x="551123" y="617831"/>
                  <a:pt x="560298" y="601285"/>
                </a:cubicBezTo>
                <a:cubicBezTo>
                  <a:pt x="558549" y="585107"/>
                  <a:pt x="540289" y="573171"/>
                  <a:pt x="570504" y="582332"/>
                </a:cubicBezTo>
                <a:cubicBezTo>
                  <a:pt x="570816" y="577121"/>
                  <a:pt x="573898" y="574271"/>
                  <a:pt x="578347" y="572511"/>
                </a:cubicBezTo>
                <a:lnTo>
                  <a:pt x="580375" y="572092"/>
                </a:lnTo>
                <a:lnTo>
                  <a:pt x="575722" y="536015"/>
                </a:lnTo>
                <a:lnTo>
                  <a:pt x="578705" y="531675"/>
                </a:lnTo>
                <a:lnTo>
                  <a:pt x="564084" y="491380"/>
                </a:lnTo>
                <a:cubicBezTo>
                  <a:pt x="560969" y="487340"/>
                  <a:pt x="560134" y="482008"/>
                  <a:pt x="564457" y="473782"/>
                </a:cubicBezTo>
                <a:lnTo>
                  <a:pt x="566413" y="472000"/>
                </a:lnTo>
                <a:lnTo>
                  <a:pt x="584600" y="354566"/>
                </a:lnTo>
                <a:cubicBezTo>
                  <a:pt x="586100" y="325288"/>
                  <a:pt x="584583" y="317533"/>
                  <a:pt x="588077" y="265704"/>
                </a:cubicBezTo>
                <a:cubicBezTo>
                  <a:pt x="588008" y="205530"/>
                  <a:pt x="578491" y="226511"/>
                  <a:pt x="580576" y="187093"/>
                </a:cubicBezTo>
                <a:cubicBezTo>
                  <a:pt x="579265" y="162458"/>
                  <a:pt x="569240" y="117589"/>
                  <a:pt x="587928" y="130336"/>
                </a:cubicBezTo>
                <a:cubicBezTo>
                  <a:pt x="552635" y="69804"/>
                  <a:pt x="604651" y="82036"/>
                  <a:pt x="593881" y="17287"/>
                </a:cubicBezTo>
                <a:cubicBezTo>
                  <a:pt x="600399" y="13784"/>
                  <a:pt x="605413" y="8440"/>
                  <a:pt x="609224" y="1705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45827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magazine rack - tijdschrift stockfoto's en -beelden">
            <a:extLst>
              <a:ext uri="{FF2B5EF4-FFF2-40B4-BE49-F238E27FC236}">
                <a16:creationId xmlns:a16="http://schemas.microsoft.com/office/drawing/2014/main" id="{43A46D69-5C21-4611-A5A1-381CA3D72D2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91" r="15116" b="-1"/>
          <a:stretch/>
        </p:blipFill>
        <p:spPr bwMode="auto">
          <a:xfrm>
            <a:off x="2562726" y="1"/>
            <a:ext cx="9629274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" name="Freeform: Shape 70">
            <a:extLst>
              <a:ext uri="{FF2B5EF4-FFF2-40B4-BE49-F238E27FC236}">
                <a16:creationId xmlns:a16="http://schemas.microsoft.com/office/drawing/2014/main" id="{D928DD85-BB99-450D-A702-2683E02962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78"/>
            <a:ext cx="6820929" cy="6858478"/>
          </a:xfrm>
          <a:custGeom>
            <a:avLst/>
            <a:gdLst>
              <a:gd name="connsiteX0" fmla="*/ 0 w 6754318"/>
              <a:gd name="connsiteY0" fmla="*/ 6858478 h 6858478"/>
              <a:gd name="connsiteX1" fmla="*/ 6754318 w 6754318"/>
              <a:gd name="connsiteY1" fmla="*/ 6858478 h 6858478"/>
              <a:gd name="connsiteX2" fmla="*/ 3577943 w 6754318"/>
              <a:gd name="connsiteY2" fmla="*/ 0 h 6858478"/>
              <a:gd name="connsiteX3" fmla="*/ 3572366 w 6754318"/>
              <a:gd name="connsiteY3" fmla="*/ 0 h 6858478"/>
              <a:gd name="connsiteX4" fmla="*/ 2506138 w 6754318"/>
              <a:gd name="connsiteY4" fmla="*/ 0 h 6858478"/>
              <a:gd name="connsiteX5" fmla="*/ 0 w 6754318"/>
              <a:gd name="connsiteY5" fmla="*/ 0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54318" h="6858478">
                <a:moveTo>
                  <a:pt x="0" y="6858478"/>
                </a:moveTo>
                <a:lnTo>
                  <a:pt x="6754318" y="6858478"/>
                </a:lnTo>
                <a:lnTo>
                  <a:pt x="3577943" y="0"/>
                </a:lnTo>
                <a:lnTo>
                  <a:pt x="3572366" y="0"/>
                </a:lnTo>
                <a:lnTo>
                  <a:pt x="2506138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240E5BD2-4019-4012-A1AA-628900E659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78"/>
            <a:ext cx="6012496" cy="6858478"/>
          </a:xfrm>
          <a:custGeom>
            <a:avLst/>
            <a:gdLst>
              <a:gd name="connsiteX0" fmla="*/ 0 w 5953780"/>
              <a:gd name="connsiteY0" fmla="*/ 6858478 h 6858478"/>
              <a:gd name="connsiteX1" fmla="*/ 5953780 w 5953780"/>
              <a:gd name="connsiteY1" fmla="*/ 6858478 h 6858478"/>
              <a:gd name="connsiteX2" fmla="*/ 2777405 w 5953780"/>
              <a:gd name="connsiteY2" fmla="*/ 0 h 6858478"/>
              <a:gd name="connsiteX3" fmla="*/ 2771828 w 5953780"/>
              <a:gd name="connsiteY3" fmla="*/ 0 h 6858478"/>
              <a:gd name="connsiteX4" fmla="*/ 1705600 w 5953780"/>
              <a:gd name="connsiteY4" fmla="*/ 0 h 6858478"/>
              <a:gd name="connsiteX5" fmla="*/ 0 w 5953780"/>
              <a:gd name="connsiteY5" fmla="*/ 0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53780" h="6858478">
                <a:moveTo>
                  <a:pt x="0" y="6858478"/>
                </a:moveTo>
                <a:lnTo>
                  <a:pt x="5953780" y="6858478"/>
                </a:lnTo>
                <a:lnTo>
                  <a:pt x="2777405" y="0"/>
                </a:lnTo>
                <a:lnTo>
                  <a:pt x="2771828" y="0"/>
                </a:lnTo>
                <a:lnTo>
                  <a:pt x="17056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9319D52-5FE5-459E-9E78-BCE0A067A3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4042611"/>
            <a:ext cx="3879232" cy="217721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200" dirty="0" err="1"/>
              <a:t>Artikel</a:t>
            </a:r>
            <a:r>
              <a:rPr lang="en-US" sz="4200" dirty="0"/>
              <a:t> </a:t>
            </a:r>
            <a:r>
              <a:rPr lang="en-US" sz="4200" dirty="0" err="1"/>
              <a:t>schrijven</a:t>
            </a:r>
            <a:r>
              <a:rPr lang="en-US" sz="4200" dirty="0"/>
              <a:t> </a:t>
            </a:r>
            <a:r>
              <a:rPr lang="en-US" sz="4200" dirty="0" err="1"/>
              <a:t>lastig</a:t>
            </a:r>
            <a:r>
              <a:rPr lang="en-US" sz="4200" dirty="0"/>
              <a:t>? </a:t>
            </a:r>
            <a:r>
              <a:rPr lang="en-US" sz="4200" dirty="0" err="1"/>
              <a:t>Valt</a:t>
            </a:r>
            <a:r>
              <a:rPr lang="en-US" sz="4200" dirty="0"/>
              <a:t> </a:t>
            </a:r>
            <a:r>
              <a:rPr lang="en-US" sz="4200" dirty="0" err="1"/>
              <a:t>reuze</a:t>
            </a:r>
            <a:r>
              <a:rPr lang="en-US" sz="4200" dirty="0"/>
              <a:t> mee. </a:t>
            </a:r>
          </a:p>
        </p:txBody>
      </p:sp>
    </p:spTree>
    <p:extLst>
      <p:ext uri="{BB962C8B-B14F-4D97-AF65-F5344CB8AC3E}">
        <p14:creationId xmlns:p14="http://schemas.microsoft.com/office/powerpoint/2010/main" val="3067718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FF1FC9-642F-44A2-8ADD-D849803511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430" y="629268"/>
            <a:ext cx="6586491" cy="1286160"/>
          </a:xfrm>
        </p:spPr>
        <p:txBody>
          <a:bodyPr anchor="b">
            <a:normAutofit/>
          </a:bodyPr>
          <a:lstStyle/>
          <a:p>
            <a:r>
              <a:rPr lang="nl-NL" dirty="0"/>
              <a:t>Doel van een artikel	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B9EFCEE-7B07-460F-AB86-00F7376FE7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431" y="2438400"/>
            <a:ext cx="6586489" cy="3785419"/>
          </a:xfrm>
        </p:spPr>
        <p:txBody>
          <a:bodyPr>
            <a:normAutofit/>
          </a:bodyPr>
          <a:lstStyle/>
          <a:p>
            <a:r>
              <a:rPr lang="nl-NL" sz="2000" b="1" dirty="0"/>
              <a:t>Informeren: </a:t>
            </a:r>
            <a:r>
              <a:rPr lang="nl-NL" sz="2000" dirty="0"/>
              <a:t>je wilt de andere informeren over een bepaald onderwerp </a:t>
            </a:r>
          </a:p>
          <a:p>
            <a:r>
              <a:rPr lang="nl-NL" sz="2000" b="1" dirty="0"/>
              <a:t>Amuseren: </a:t>
            </a:r>
            <a:r>
              <a:rPr lang="nl-NL" sz="2000" dirty="0"/>
              <a:t>je wilt de ander aangenaam onderhouden over een bepaald onderwerp.</a:t>
            </a:r>
          </a:p>
          <a:p>
            <a:r>
              <a:rPr lang="nl-NL" sz="2000" b="1" dirty="0"/>
              <a:t>Overtuigen: </a:t>
            </a:r>
            <a:r>
              <a:rPr lang="nl-NL" sz="2000" dirty="0"/>
              <a:t>je wilt de lezer van een bepaalde mening, inzicht of visie overtuigen.</a:t>
            </a:r>
          </a:p>
          <a:p>
            <a:endParaRPr lang="nl-NL" sz="2000" dirty="0"/>
          </a:p>
          <a:p>
            <a:r>
              <a:rPr lang="nl-NL" sz="2000" dirty="0"/>
              <a:t>….of een combi van bovenstaande.</a:t>
            </a:r>
          </a:p>
          <a:p>
            <a:endParaRPr lang="nl-NL" sz="2000" dirty="0"/>
          </a:p>
        </p:txBody>
      </p:sp>
      <p:pic>
        <p:nvPicPr>
          <p:cNvPr id="4098" name="Picture 2" descr="rolled magazine - tijdschrift stockfoto's en -beelden">
            <a:extLst>
              <a:ext uri="{FF2B5EF4-FFF2-40B4-BE49-F238E27FC236}">
                <a16:creationId xmlns:a16="http://schemas.microsoft.com/office/drawing/2014/main" id="{1EE67793-0FAC-4FBC-B90C-DD0DCBF4CD9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01" r="2" b="288"/>
          <a:stretch/>
        </p:blipFill>
        <p:spPr bwMode="auto">
          <a:xfrm>
            <a:off x="20" y="10"/>
            <a:ext cx="4635571" cy="6857990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rgbClr val="0359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55055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24" name="Rectangle 134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94855BB-4AB6-499A-8693-699E80F15F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nl-NL" sz="5000"/>
              <a:t>Stappenplan artikel schrijven</a:t>
            </a:r>
          </a:p>
        </p:txBody>
      </p:sp>
      <p:sp>
        <p:nvSpPr>
          <p:cNvPr id="5125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AD65BF7-6AA4-40A0-B654-153A0EC19F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9"/>
            <a:ext cx="4243589" cy="3320668"/>
          </a:xfrm>
        </p:spPr>
        <p:txBody>
          <a:bodyPr>
            <a:normAutofit/>
          </a:bodyPr>
          <a:lstStyle/>
          <a:p>
            <a:r>
              <a:rPr lang="nl-NL" sz="1900" b="1"/>
              <a:t>Stap 1: Bepaal het onderwerp</a:t>
            </a:r>
          </a:p>
          <a:p>
            <a:endParaRPr lang="nl-NL" sz="1900" b="1"/>
          </a:p>
          <a:p>
            <a:r>
              <a:rPr lang="nl-NL" sz="1900" b="1"/>
              <a:t>Stap 2: Oriënteer je op het onderwerp</a:t>
            </a:r>
          </a:p>
          <a:p>
            <a:endParaRPr lang="nl-NL" sz="1900" b="1"/>
          </a:p>
          <a:p>
            <a:r>
              <a:rPr lang="nl-NL" sz="1900" b="1"/>
              <a:t>Stap 3: de 5W (zie vlg dia)</a:t>
            </a:r>
          </a:p>
          <a:p>
            <a:endParaRPr lang="nl-NL" sz="1900" b="1"/>
          </a:p>
          <a:p>
            <a:r>
              <a:rPr lang="nl-NL" sz="1900" b="1"/>
              <a:t>Stap 4: Zoek relevante informatie op (en schrijf de bron op)</a:t>
            </a:r>
          </a:p>
          <a:p>
            <a:endParaRPr lang="nl-NL" sz="1900"/>
          </a:p>
        </p:txBody>
      </p:sp>
      <p:pic>
        <p:nvPicPr>
          <p:cNvPr id="5122" name="Picture 2" descr="stack of magazines - tijdschrift stockfoto's en -beelden">
            <a:extLst>
              <a:ext uri="{FF2B5EF4-FFF2-40B4-BE49-F238E27FC236}">
                <a16:creationId xmlns:a16="http://schemas.microsoft.com/office/drawing/2014/main" id="{93D6E65B-62E8-40AC-8ABE-2A93E2D43AD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5" r="12535"/>
          <a:stretch/>
        </p:blipFill>
        <p:spPr bwMode="auto"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67174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arvada papers - artikel stockfoto's en -beelden">
            <a:extLst>
              <a:ext uri="{FF2B5EF4-FFF2-40B4-BE49-F238E27FC236}">
                <a16:creationId xmlns:a16="http://schemas.microsoft.com/office/drawing/2014/main" id="{761824D1-1555-4183-B1FD-C1E533E1C3B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178" b="2552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" name="Rectangle 70">
            <a:extLst>
              <a:ext uri="{FF2B5EF4-FFF2-40B4-BE49-F238E27FC236}">
                <a16:creationId xmlns:a16="http://schemas.microsoft.com/office/drawing/2014/main" id="{2B1D4F77-A17C-43D7-B7FA-545148E4E9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7492064" y="321176"/>
            <a:ext cx="4332307" cy="5896743"/>
          </a:xfrm>
          <a:prstGeom prst="rect">
            <a:avLst/>
          </a:prstGeom>
          <a:solidFill>
            <a:schemeClr val="bg1">
              <a:alpha val="90000"/>
            </a:schemeClr>
          </a:solidFill>
          <a:ln w="127000" cap="sq" cmpd="thinThick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CDE7F0A-9F79-4FCD-AD6B-BCD7F8964E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49985" y="640263"/>
            <a:ext cx="3759240" cy="1344975"/>
          </a:xfrm>
        </p:spPr>
        <p:txBody>
          <a:bodyPr>
            <a:normAutofit/>
          </a:bodyPr>
          <a:lstStyle/>
          <a:p>
            <a:r>
              <a:rPr lang="nl-NL" sz="4000"/>
              <a:t>5 W’s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0EF85E8-7B09-4AE7-9B00-ECC7B11780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49290" y="2121763"/>
            <a:ext cx="3764826" cy="3773010"/>
          </a:xfrm>
        </p:spPr>
        <p:txBody>
          <a:bodyPr>
            <a:normAutofit/>
          </a:bodyPr>
          <a:lstStyle/>
          <a:p>
            <a:r>
              <a:rPr lang="nl-NL" sz="1800" b="1" dirty="0"/>
              <a:t>Stap 3: de 5W </a:t>
            </a:r>
          </a:p>
          <a:p>
            <a:r>
              <a:rPr lang="nl-NL" sz="1800" b="1" dirty="0"/>
              <a:t>	</a:t>
            </a:r>
            <a:r>
              <a:rPr lang="nl-NL" sz="1800" dirty="0"/>
              <a:t>voor </a:t>
            </a:r>
            <a:r>
              <a:rPr lang="nl-NL" sz="1800" b="1" dirty="0">
                <a:solidFill>
                  <a:schemeClr val="accent2">
                    <a:lumMod val="75000"/>
                  </a:schemeClr>
                </a:solidFill>
              </a:rPr>
              <a:t>wie</a:t>
            </a:r>
            <a:r>
              <a:rPr lang="nl-NL" sz="1800" dirty="0"/>
              <a:t> schrijf je het?</a:t>
            </a:r>
          </a:p>
          <a:p>
            <a:r>
              <a:rPr lang="nl-NL" sz="1800" dirty="0"/>
              <a:t>	</a:t>
            </a:r>
            <a:r>
              <a:rPr lang="nl-NL" sz="1800" b="1" dirty="0">
                <a:solidFill>
                  <a:schemeClr val="accent2">
                    <a:lumMod val="75000"/>
                  </a:schemeClr>
                </a:solidFill>
              </a:rPr>
              <a:t>waar</a:t>
            </a:r>
            <a:r>
              <a:rPr lang="nl-NL" sz="1800" dirty="0"/>
              <a:t> gebeurt het?</a:t>
            </a:r>
          </a:p>
          <a:p>
            <a:r>
              <a:rPr lang="nl-NL" sz="1800" dirty="0"/>
              <a:t>	</a:t>
            </a:r>
            <a:r>
              <a:rPr lang="nl-NL" sz="1800" b="1" dirty="0">
                <a:solidFill>
                  <a:schemeClr val="accent2">
                    <a:lumMod val="75000"/>
                  </a:schemeClr>
                </a:solidFill>
              </a:rPr>
              <a:t>wanneer</a:t>
            </a:r>
            <a:r>
              <a:rPr lang="nl-NL" sz="1800" dirty="0"/>
              <a:t> gebeurt het?</a:t>
            </a:r>
          </a:p>
          <a:p>
            <a:r>
              <a:rPr lang="nl-NL" sz="1800" dirty="0"/>
              <a:t>	</a:t>
            </a:r>
            <a:r>
              <a:rPr lang="nl-NL" sz="1800" b="1" dirty="0">
                <a:solidFill>
                  <a:schemeClr val="accent2">
                    <a:lumMod val="75000"/>
                  </a:schemeClr>
                </a:solidFill>
              </a:rPr>
              <a:t>waarom </a:t>
            </a:r>
            <a:r>
              <a:rPr lang="nl-NL" sz="1800" dirty="0"/>
              <a:t>is dit een 	probleem/oplossing?</a:t>
            </a:r>
          </a:p>
          <a:p>
            <a:r>
              <a:rPr lang="nl-NL" sz="1800" dirty="0"/>
              <a:t>	</a:t>
            </a:r>
            <a:r>
              <a:rPr lang="nl-NL" sz="1800" b="1" dirty="0">
                <a:solidFill>
                  <a:schemeClr val="accent2">
                    <a:lumMod val="75000"/>
                  </a:schemeClr>
                </a:solidFill>
              </a:rPr>
              <a:t>wat</a:t>
            </a:r>
            <a:r>
              <a:rPr lang="nl-NL" sz="1800" dirty="0"/>
              <a:t> wil je vertellen?</a:t>
            </a:r>
          </a:p>
          <a:p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723437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4" name="Picture 6" descr="close-up of strawberries dipped in chocolate - aardbei chocolade stockfoto's en -beelden">
            <a:extLst>
              <a:ext uri="{FF2B5EF4-FFF2-40B4-BE49-F238E27FC236}">
                <a16:creationId xmlns:a16="http://schemas.microsoft.com/office/drawing/2014/main" id="{5E2DCE78-1CFA-4E71-A474-436C594D435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85" b="8176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6" name="Rectangle 74">
            <a:extLst>
              <a:ext uri="{FF2B5EF4-FFF2-40B4-BE49-F238E27FC236}">
                <a16:creationId xmlns:a16="http://schemas.microsoft.com/office/drawing/2014/main" id="{2B1D4F77-A17C-43D7-B7FA-545148E4E9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7492064" y="321176"/>
            <a:ext cx="4332307" cy="5896743"/>
          </a:xfrm>
          <a:prstGeom prst="rect">
            <a:avLst/>
          </a:prstGeom>
          <a:solidFill>
            <a:schemeClr val="bg1">
              <a:alpha val="90000"/>
            </a:schemeClr>
          </a:solidFill>
          <a:ln w="127000" cap="sq" cmpd="thinThick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60D52C4-ADA8-47F2-B214-A745D0C79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49985" y="640263"/>
            <a:ext cx="3759240" cy="1344975"/>
          </a:xfrm>
        </p:spPr>
        <p:txBody>
          <a:bodyPr>
            <a:normAutofit/>
          </a:bodyPr>
          <a:lstStyle/>
          <a:p>
            <a:r>
              <a:rPr lang="nl-NL" sz="3100"/>
              <a:t>Even oefenen-zelfstandige opdracht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C223241-B0D2-492F-B8CF-15A0F3D1AE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49290" y="2121763"/>
            <a:ext cx="3764826" cy="3773010"/>
          </a:xfrm>
        </p:spPr>
        <p:txBody>
          <a:bodyPr>
            <a:normAutofit fontScale="92500" lnSpcReduction="10000"/>
          </a:bodyPr>
          <a:lstStyle/>
          <a:p>
            <a:r>
              <a:rPr lang="nl-NL" sz="1800" dirty="0"/>
              <a:t>Bekijk en lees het artikel van </a:t>
            </a:r>
            <a:r>
              <a:rPr lang="nl-NL" sz="1800" dirty="0" err="1"/>
              <a:t>Sikkom</a:t>
            </a:r>
            <a:r>
              <a:rPr lang="nl-NL" sz="1800" dirty="0"/>
              <a:t> over Chocolate </a:t>
            </a:r>
            <a:r>
              <a:rPr lang="nl-NL" sz="1800" dirty="0" err="1"/>
              <a:t>Strawberry</a:t>
            </a:r>
            <a:endParaRPr lang="nl-NL" sz="1800" dirty="0"/>
          </a:p>
          <a:p>
            <a:endParaRPr lang="nl-NL" sz="1800" dirty="0"/>
          </a:p>
          <a:p>
            <a:r>
              <a:rPr lang="nl-NL" sz="1800" dirty="0"/>
              <a:t>Schrijf voor jezelf op:</a:t>
            </a:r>
          </a:p>
          <a:p>
            <a:pPr marL="0" indent="0">
              <a:buNone/>
            </a:pPr>
            <a:endParaRPr lang="nl-NL" sz="1800" dirty="0"/>
          </a:p>
          <a:p>
            <a:pPr marL="514350" indent="-514350">
              <a:buAutoNum type="arabicPeriod"/>
            </a:pPr>
            <a:r>
              <a:rPr lang="nl-NL" sz="1800" dirty="0"/>
              <a:t>Welk doel heeft de schrijven van het artikel: Informeren, amuseren en/of overtuigen? Waar blijkt dit uit?</a:t>
            </a:r>
          </a:p>
          <a:p>
            <a:pPr marL="514350" indent="-514350">
              <a:buAutoNum type="arabicPeriod"/>
            </a:pPr>
            <a:r>
              <a:rPr lang="nl-NL" sz="1800" dirty="0"/>
              <a:t>Omschrijf de 5 W’s: Voor Wie, Waar, Wanneer, Waarom en Wat?</a:t>
            </a:r>
          </a:p>
          <a:p>
            <a:pPr marL="514350" indent="-514350">
              <a:buAutoNum type="arabicPeriod"/>
            </a:pPr>
            <a:r>
              <a:rPr lang="nl-NL" sz="1800" dirty="0"/>
              <a:t>Over 10 minuten spreken we dit na in de les.</a:t>
            </a:r>
          </a:p>
        </p:txBody>
      </p:sp>
    </p:spTree>
    <p:extLst>
      <p:ext uri="{BB962C8B-B14F-4D97-AF65-F5344CB8AC3E}">
        <p14:creationId xmlns:p14="http://schemas.microsoft.com/office/powerpoint/2010/main" val="38688250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D15EB1-7818-429A-B2C5-56AF2EC0C7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webcontent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FDF0376-7C70-4CB6-B1DE-DAD114BD50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hlinkClick r:id="rId2"/>
              </a:rPr>
              <a:t>https://www.sikkom.nl/eem-noar-chocolate-strawberry-het-beste-van-twee-werelden-op-een-industrieterrein/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834216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9CE3D9-00B7-4B60-8BE7-836503E63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Collaborate</a:t>
            </a:r>
            <a:r>
              <a:rPr lang="nl-NL" dirty="0"/>
              <a:t> doel van het artikel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F2A023E-7637-4462-9D4E-1B6B64C506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= </a:t>
            </a:r>
            <a:r>
              <a:rPr lang="nl-NL" dirty="0" err="1"/>
              <a:t>nearpod</a:t>
            </a:r>
            <a:r>
              <a:rPr lang="nl-NL" dirty="0"/>
              <a:t> optie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Of nabespreken in de les</a:t>
            </a:r>
          </a:p>
        </p:txBody>
      </p:sp>
    </p:spTree>
    <p:extLst>
      <p:ext uri="{BB962C8B-B14F-4D97-AF65-F5344CB8AC3E}">
        <p14:creationId xmlns:p14="http://schemas.microsoft.com/office/powerpoint/2010/main" val="332735401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582</Words>
  <Application>Microsoft Office PowerPoint</Application>
  <PresentationFormat>Breedbeeld</PresentationFormat>
  <Paragraphs>90</Paragraphs>
  <Slides>17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Kantoorthema</vt:lpstr>
      <vt:lpstr>Sociale problematiek </vt:lpstr>
      <vt:lpstr>Opzet van de les</vt:lpstr>
      <vt:lpstr>Artikel schrijven lastig? Valt reuze mee. </vt:lpstr>
      <vt:lpstr>Doel van een artikel </vt:lpstr>
      <vt:lpstr>Stappenplan artikel schrijven</vt:lpstr>
      <vt:lpstr>5 W’s</vt:lpstr>
      <vt:lpstr>Even oefenen-zelfstandige opdracht</vt:lpstr>
      <vt:lpstr>webcontent</vt:lpstr>
      <vt:lpstr>Collaborate doel van het artikel</vt:lpstr>
      <vt:lpstr>Collaborate 5 w’s </vt:lpstr>
      <vt:lpstr>Tips bij het schrijven (1) </vt:lpstr>
      <vt:lpstr>Tips deel 2</vt:lpstr>
      <vt:lpstr>Peer review ?</vt:lpstr>
      <vt:lpstr>Doel peerreview</vt:lpstr>
      <vt:lpstr>Peerreview bij dit project</vt:lpstr>
      <vt:lpstr>Vragen over de artikelen/peerreview etc?</vt:lpstr>
      <vt:lpstr>Aan de slag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Sociale problematiek</dc:title>
  <dc:creator>Jojanneke Post - Huzen</dc:creator>
  <cp:lastModifiedBy>Anne Folkertsma</cp:lastModifiedBy>
  <cp:revision>2</cp:revision>
  <dcterms:created xsi:type="dcterms:W3CDTF">2021-04-22T12:28:46Z</dcterms:created>
  <dcterms:modified xsi:type="dcterms:W3CDTF">2021-05-10T14:52:38Z</dcterms:modified>
</cp:coreProperties>
</file>